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2"/>
  </p:notesMasterIdLst>
  <p:sldIdLst>
    <p:sldId id="278" r:id="rId2"/>
    <p:sldId id="256" r:id="rId3"/>
    <p:sldId id="257" r:id="rId4"/>
    <p:sldId id="258" r:id="rId5"/>
    <p:sldId id="265" r:id="rId6"/>
    <p:sldId id="267" r:id="rId7"/>
    <p:sldId id="259" r:id="rId8"/>
    <p:sldId id="268" r:id="rId9"/>
    <p:sldId id="270" r:id="rId10"/>
    <p:sldId id="260" r:id="rId11"/>
    <p:sldId id="271" r:id="rId12"/>
    <p:sldId id="272" r:id="rId13"/>
    <p:sldId id="276" r:id="rId14"/>
    <p:sldId id="275" r:id="rId15"/>
    <p:sldId id="277" r:id="rId16"/>
    <p:sldId id="261" r:id="rId17"/>
    <p:sldId id="262" r:id="rId18"/>
    <p:sldId id="263" r:id="rId19"/>
    <p:sldId id="264" r:id="rId20"/>
    <p:sldId id="279" r:id="rId21"/>
  </p:sldIdLst>
  <p:sldSz cx="14630400" cy="8229600"/>
  <p:notesSz cx="8229600" cy="14630400"/>
  <p:embeddedFontLst>
    <p:embeddedFont>
      <p:font typeface="Inter Medium" panose="020B0604020202020204" charset="0"/>
      <p:regular r:id="rId23"/>
    </p:embeddedFon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DM Sans Semi Bold" panose="020B0604020202020204" charset="0"/>
      <p:regular r:id="rId28"/>
    </p:embeddedFont>
    <p:embeddedFont>
      <p:font typeface="Calibri Light" panose="020F0302020204030204" pitchFamily="34" charset="0"/>
      <p:regular r:id="rId29"/>
      <p:italic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2" d="100"/>
          <a:sy n="62" d="100"/>
        </p:scale>
        <p:origin x="516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98189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gsgdAyGhV0o?si=3qg-bULgkD4LXNvR" TargetMode="External"/><Relationship Id="rId7" Type="http://schemas.openxmlformats.org/officeDocument/2006/relationships/hyperlink" Target="https://youtu.be/wALCw0F8e9M?si=ovMF9qMx5rLxaznB" TargetMode="External"/><Relationship Id="rId2" Type="http://schemas.openxmlformats.org/officeDocument/2006/relationships/hyperlink" Target="https://youtu.be/CjKhQoYeR4Q?si=ui8Bvk_M4FfVM-Dh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youtube.com/live/MPau9c7PT74?si=A8OK-zFGbSKkAFWN" TargetMode="External"/><Relationship Id="rId5" Type="http://schemas.openxmlformats.org/officeDocument/2006/relationships/hyperlink" Target="https://youtu.be/dvoU2SKG6oA?si=Hs8Pu4Crry5-BRrD" TargetMode="External"/><Relationship Id="rId4" Type="http://schemas.openxmlformats.org/officeDocument/2006/relationships/hyperlink" Target="https://youtu.be/8TlukLu11Yo?si=MUj0nEAOESRhHUIz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606040" y="1950720"/>
            <a:ext cx="888492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err="1">
                <a:solidFill>
                  <a:schemeClr val="accent5">
                    <a:lumMod val="50000"/>
                  </a:schemeClr>
                </a:solidFill>
              </a:rPr>
              <a:t>FreshBasket</a:t>
            </a:r>
            <a:r>
              <a:rPr lang="en-US" sz="3200" b="1" dirty="0">
                <a:solidFill>
                  <a:schemeClr val="accent5">
                    <a:lumMod val="50000"/>
                  </a:schemeClr>
                </a:solidFill>
              </a:rPr>
              <a:t>: Scalable E-commerce Platform Deployment </a:t>
            </a:r>
            <a:endParaRPr lang="en-US" sz="3200" b="1" dirty="0" smtClean="0">
              <a:solidFill>
                <a:schemeClr val="accent5">
                  <a:lumMod val="50000"/>
                </a:schemeClr>
              </a:solidFill>
            </a:endParaRPr>
          </a:p>
          <a:p>
            <a:pPr algn="ctr"/>
            <a:r>
              <a:rPr lang="en-US" sz="3200" b="1" dirty="0" smtClean="0">
                <a:solidFill>
                  <a:schemeClr val="accent5">
                    <a:lumMod val="50000"/>
                  </a:schemeClr>
                </a:solidFill>
              </a:rPr>
              <a:t>with </a:t>
            </a:r>
            <a:r>
              <a:rPr lang="en-US" sz="3200" b="1" dirty="0">
                <a:solidFill>
                  <a:schemeClr val="accent5">
                    <a:lumMod val="50000"/>
                  </a:schemeClr>
                </a:solidFill>
              </a:rPr>
              <a:t>Flask on AWS EC2 and RDS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229100" y="3918942"/>
            <a:ext cx="6004560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 smtClean="0"/>
              <a:t>              Project Created By:</a:t>
            </a:r>
          </a:p>
          <a:p>
            <a:r>
              <a:rPr lang="en-US" sz="2600" dirty="0" smtClean="0"/>
              <a:t>                    1.VISWANATHAN S</a:t>
            </a:r>
          </a:p>
          <a:p>
            <a:r>
              <a:rPr lang="en-US" sz="2600" dirty="0" smtClean="0"/>
              <a:t>                    2.VISHAAL M</a:t>
            </a:r>
          </a:p>
          <a:p>
            <a:r>
              <a:rPr lang="en-US" sz="2600" dirty="0" smtClean="0"/>
              <a:t>                    3.VINOTHKUMAR R</a:t>
            </a:r>
          </a:p>
          <a:p>
            <a:r>
              <a:rPr lang="en-US" sz="2600" dirty="0" smtClean="0"/>
              <a:t>                    4.VENKATESAN B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2495548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96965" y="721043"/>
            <a:ext cx="7722870" cy="12687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950"/>
              </a:lnSpc>
              <a:buNone/>
            </a:pPr>
            <a:r>
              <a:rPr lang="en-US" sz="39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Application Development and Deployment</a:t>
            </a:r>
            <a:endParaRPr lang="en-US" sz="3950" dirty="0"/>
          </a:p>
        </p:txBody>
      </p:sp>
      <p:sp>
        <p:nvSpPr>
          <p:cNvPr id="4" name="Shape 1"/>
          <p:cNvSpPr/>
          <p:nvPr/>
        </p:nvSpPr>
        <p:spPr>
          <a:xfrm>
            <a:off x="6489978" y="2294215"/>
            <a:ext cx="22860" cy="5214223"/>
          </a:xfrm>
          <a:prstGeom prst="roundRect">
            <a:avLst>
              <a:gd name="adj" fmla="val 133216"/>
            </a:avLst>
          </a:prstGeom>
          <a:solidFill>
            <a:srgbClr val="D8D4D4"/>
          </a:solidFill>
          <a:ln/>
        </p:spPr>
      </p:sp>
      <p:sp>
        <p:nvSpPr>
          <p:cNvPr id="5" name="Shape 2"/>
          <p:cNvSpPr/>
          <p:nvPr/>
        </p:nvSpPr>
        <p:spPr>
          <a:xfrm>
            <a:off x="6706910" y="2739509"/>
            <a:ext cx="710565" cy="22860"/>
          </a:xfrm>
          <a:prstGeom prst="roundRect">
            <a:avLst>
              <a:gd name="adj" fmla="val 133216"/>
            </a:avLst>
          </a:prstGeom>
          <a:solidFill>
            <a:srgbClr val="D8D4D4"/>
          </a:solidFill>
          <a:ln/>
        </p:spPr>
      </p:sp>
      <p:sp>
        <p:nvSpPr>
          <p:cNvPr id="6" name="Shape 3"/>
          <p:cNvSpPr/>
          <p:nvPr/>
        </p:nvSpPr>
        <p:spPr>
          <a:xfrm>
            <a:off x="6273046" y="2522577"/>
            <a:ext cx="456724" cy="456724"/>
          </a:xfrm>
          <a:prstGeom prst="roundRect">
            <a:avLst>
              <a:gd name="adj" fmla="val 6668"/>
            </a:avLst>
          </a:prstGeom>
          <a:solidFill>
            <a:srgbClr val="F2EEEE"/>
          </a:solidFill>
          <a:ln/>
        </p:spPr>
      </p:sp>
      <p:sp>
        <p:nvSpPr>
          <p:cNvPr id="7" name="Text 4"/>
          <p:cNvSpPr/>
          <p:nvPr/>
        </p:nvSpPr>
        <p:spPr>
          <a:xfrm>
            <a:off x="6448425" y="2598658"/>
            <a:ext cx="105966" cy="3045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1</a:t>
            </a:r>
            <a:endParaRPr lang="en-US" sz="2350" dirty="0"/>
          </a:p>
        </p:txBody>
      </p:sp>
      <p:sp>
        <p:nvSpPr>
          <p:cNvPr id="8" name="Text 5"/>
          <p:cNvSpPr/>
          <p:nvPr/>
        </p:nvSpPr>
        <p:spPr>
          <a:xfrm>
            <a:off x="7617976" y="2497217"/>
            <a:ext cx="2811780" cy="3170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Frontend Development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7617976" y="2936081"/>
            <a:ext cx="6301859" cy="6496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Develop the front-end user interface (UI) using HTML, CSS</a:t>
            </a:r>
            <a:r>
              <a:rPr lang="en-US" sz="1550" dirty="0" smtClean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, </a:t>
            </a:r>
            <a:r>
              <a:rPr lang="en-US" sz="15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creating a user-friendly shopping experience.</a:t>
            </a:r>
            <a:endParaRPr lang="en-US" sz="1550" dirty="0"/>
          </a:p>
        </p:txBody>
      </p:sp>
      <p:sp>
        <p:nvSpPr>
          <p:cNvPr id="10" name="Shape 7"/>
          <p:cNvSpPr/>
          <p:nvPr/>
        </p:nvSpPr>
        <p:spPr>
          <a:xfrm>
            <a:off x="6706910" y="4436983"/>
            <a:ext cx="710565" cy="22860"/>
          </a:xfrm>
          <a:prstGeom prst="roundRect">
            <a:avLst>
              <a:gd name="adj" fmla="val 133216"/>
            </a:avLst>
          </a:prstGeom>
          <a:solidFill>
            <a:srgbClr val="D8D4D4"/>
          </a:solidFill>
          <a:ln/>
        </p:spPr>
      </p:sp>
      <p:sp>
        <p:nvSpPr>
          <p:cNvPr id="11" name="Shape 8"/>
          <p:cNvSpPr/>
          <p:nvPr/>
        </p:nvSpPr>
        <p:spPr>
          <a:xfrm>
            <a:off x="6273046" y="4220051"/>
            <a:ext cx="456724" cy="456724"/>
          </a:xfrm>
          <a:prstGeom prst="roundRect">
            <a:avLst>
              <a:gd name="adj" fmla="val 6668"/>
            </a:avLst>
          </a:prstGeom>
          <a:solidFill>
            <a:srgbClr val="F2EEEE"/>
          </a:solidFill>
          <a:ln/>
        </p:spPr>
      </p:sp>
      <p:sp>
        <p:nvSpPr>
          <p:cNvPr id="12" name="Text 9"/>
          <p:cNvSpPr/>
          <p:nvPr/>
        </p:nvSpPr>
        <p:spPr>
          <a:xfrm>
            <a:off x="6413540" y="4296132"/>
            <a:ext cx="175736" cy="3045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2</a:t>
            </a:r>
            <a:endParaRPr lang="en-US" sz="2350" dirty="0"/>
          </a:p>
        </p:txBody>
      </p:sp>
      <p:sp>
        <p:nvSpPr>
          <p:cNvPr id="13" name="Text 10"/>
          <p:cNvSpPr/>
          <p:nvPr/>
        </p:nvSpPr>
        <p:spPr>
          <a:xfrm>
            <a:off x="7617976" y="4194691"/>
            <a:ext cx="2537698" cy="3170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Flask Backend</a:t>
            </a:r>
            <a:endParaRPr lang="en-US" sz="1950" dirty="0"/>
          </a:p>
        </p:txBody>
      </p:sp>
      <p:sp>
        <p:nvSpPr>
          <p:cNvPr id="14" name="Text 11"/>
          <p:cNvSpPr/>
          <p:nvPr/>
        </p:nvSpPr>
        <p:spPr>
          <a:xfrm>
            <a:off x="7617976" y="4633555"/>
            <a:ext cx="6301859" cy="9744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Develop the Flask backend, integrating with the database to manage user interactions, product catalogs, and order processing.</a:t>
            </a:r>
            <a:endParaRPr lang="en-US" sz="1550" dirty="0"/>
          </a:p>
        </p:txBody>
      </p:sp>
      <p:sp>
        <p:nvSpPr>
          <p:cNvPr id="15" name="Shape 12"/>
          <p:cNvSpPr/>
          <p:nvPr/>
        </p:nvSpPr>
        <p:spPr>
          <a:xfrm>
            <a:off x="6706910" y="6459260"/>
            <a:ext cx="710565" cy="22860"/>
          </a:xfrm>
          <a:prstGeom prst="roundRect">
            <a:avLst>
              <a:gd name="adj" fmla="val 133216"/>
            </a:avLst>
          </a:prstGeom>
          <a:solidFill>
            <a:srgbClr val="D8D4D4"/>
          </a:solidFill>
          <a:ln/>
        </p:spPr>
      </p:sp>
      <p:sp>
        <p:nvSpPr>
          <p:cNvPr id="16" name="Shape 13"/>
          <p:cNvSpPr/>
          <p:nvPr/>
        </p:nvSpPr>
        <p:spPr>
          <a:xfrm>
            <a:off x="6273046" y="6242328"/>
            <a:ext cx="456724" cy="456724"/>
          </a:xfrm>
          <a:prstGeom prst="roundRect">
            <a:avLst>
              <a:gd name="adj" fmla="val 6668"/>
            </a:avLst>
          </a:prstGeom>
          <a:solidFill>
            <a:srgbClr val="F2EEEE"/>
          </a:solidFill>
          <a:ln/>
        </p:spPr>
      </p:sp>
      <p:sp>
        <p:nvSpPr>
          <p:cNvPr id="17" name="Text 14"/>
          <p:cNvSpPr/>
          <p:nvPr/>
        </p:nvSpPr>
        <p:spPr>
          <a:xfrm>
            <a:off x="6410206" y="6318409"/>
            <a:ext cx="182404" cy="3045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3</a:t>
            </a:r>
            <a:endParaRPr lang="en-US" sz="2350" dirty="0"/>
          </a:p>
        </p:txBody>
      </p:sp>
      <p:sp>
        <p:nvSpPr>
          <p:cNvPr id="18" name="Text 15"/>
          <p:cNvSpPr/>
          <p:nvPr/>
        </p:nvSpPr>
        <p:spPr>
          <a:xfrm>
            <a:off x="7617976" y="6216968"/>
            <a:ext cx="2537698" cy="3170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Deployment</a:t>
            </a:r>
            <a:endParaRPr lang="en-US" sz="1950" dirty="0"/>
          </a:p>
        </p:txBody>
      </p:sp>
      <p:sp>
        <p:nvSpPr>
          <p:cNvPr id="19" name="Text 16"/>
          <p:cNvSpPr/>
          <p:nvPr/>
        </p:nvSpPr>
        <p:spPr>
          <a:xfrm>
            <a:off x="7617976" y="6655832"/>
            <a:ext cx="6301859" cy="6496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Deploy the Flask application onto the EC2 instance using a tool like MobaXterm for SSH access.</a:t>
            </a:r>
            <a:endParaRPr lang="en-US" sz="1550" dirty="0"/>
          </a:p>
        </p:txBody>
      </p:sp>
      <p:sp>
        <p:nvSpPr>
          <p:cNvPr id="20" name="Rectangle 19"/>
          <p:cNvSpPr/>
          <p:nvPr/>
        </p:nvSpPr>
        <p:spPr>
          <a:xfrm>
            <a:off x="7254240" y="7620000"/>
            <a:ext cx="7239000" cy="6096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0" y="0"/>
            <a:ext cx="11734800" cy="719328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590800" cy="82296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944723" y="7162800"/>
            <a:ext cx="4637677" cy="54864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ts val="2750"/>
              </a:lnSpc>
            </a:pPr>
            <a:r>
              <a:rPr lang="en-US" dirty="0" smtClean="0">
                <a:solidFill>
                  <a:srgbClr val="464646"/>
                </a:solidFill>
                <a:latin typeface="DM Sans Semi Bold" pitchFamily="34" charset="0"/>
              </a:rPr>
              <a:t>Fig 7: Home page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2183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168763" y="6355080"/>
            <a:ext cx="4348117" cy="54864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ts val="2750"/>
              </a:lnSpc>
            </a:pPr>
            <a:r>
              <a:rPr lang="en-US" dirty="0" smtClean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Fig 8: Register page if the user is new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53088"/>
            <a:ext cx="7437121" cy="487151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7121" y="1453087"/>
            <a:ext cx="7193279" cy="465815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9486901" y="6370320"/>
            <a:ext cx="2857500" cy="54864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ts val="2750"/>
              </a:lnSpc>
            </a:pPr>
            <a:r>
              <a:rPr lang="en-US" dirty="0" smtClean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Fig 9: Login page: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5561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403" y="151003"/>
            <a:ext cx="12993913" cy="4542917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420677" y="7696200"/>
            <a:ext cx="6664643" cy="42672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ts val="2750"/>
              </a:lnSpc>
            </a:pPr>
            <a:r>
              <a:rPr lang="en-US" dirty="0" smtClean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Fig 11:User dashboard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403" y="5120640"/>
            <a:ext cx="13012966" cy="257556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161597" y="4745164"/>
            <a:ext cx="7137083" cy="29095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ts val="2750"/>
              </a:lnSpc>
            </a:pPr>
            <a:r>
              <a:rPr lang="en-US" dirty="0" smtClean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Fig 10: Product Browsing page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0972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903" y="480559"/>
            <a:ext cx="5735897" cy="352756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14" y="3501175"/>
            <a:ext cx="5735897" cy="2488146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082223" y="6226039"/>
            <a:ext cx="3297497" cy="42672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ts val="2750"/>
              </a:lnSpc>
            </a:pPr>
            <a:r>
              <a:rPr lang="en-US" dirty="0" smtClean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Fig 12: Items page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0800" y="480559"/>
            <a:ext cx="6934201" cy="218644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8397738" y="2588478"/>
            <a:ext cx="2940323" cy="42672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ts val="2750"/>
              </a:lnSpc>
            </a:pPr>
            <a:r>
              <a:rPr lang="en-US" dirty="0" smtClean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Fig 13: Admin dashboard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5622" y="3015198"/>
            <a:ext cx="7300798" cy="297412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8397738" y="6254199"/>
            <a:ext cx="3763283" cy="42672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ts val="2750"/>
              </a:lnSpc>
            </a:pPr>
            <a:r>
              <a:rPr lang="en-US" dirty="0" smtClean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Fig 14: Cart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9185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676" y="45721"/>
            <a:ext cx="13577843" cy="726947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876845" y="7315200"/>
            <a:ext cx="5288235" cy="42672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ts val="2750"/>
              </a:lnSpc>
            </a:pPr>
            <a:r>
              <a:rPr lang="en-US" dirty="0" smtClean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Fig 15: </a:t>
            </a:r>
            <a:r>
              <a:rPr lang="en-US" dirty="0" err="1" smtClean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MobaXterm</a:t>
            </a:r>
            <a:r>
              <a:rPr lang="en-US" dirty="0" smtClean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 Setup and SSH </a:t>
            </a:r>
            <a:r>
              <a:rPr lang="en-US" dirty="0" err="1" smtClean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Acces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2042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72145"/>
            <a:ext cx="680597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Testing and Optimization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8348" y="2134553"/>
            <a:ext cx="2152055" cy="166985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4005024" y="2959179"/>
            <a:ext cx="98703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1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5357217" y="236136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Functional Testing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5357217" y="2851785"/>
            <a:ext cx="825257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Thorough testing of the FreshBasket platform to ensure it meets all requirements and performs flawlessly.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187077" y="3817501"/>
            <a:ext cx="8592860" cy="15240"/>
          </a:xfrm>
          <a:prstGeom prst="roundRect">
            <a:avLst>
              <a:gd name="adj" fmla="val 223256"/>
            </a:avLst>
          </a:prstGeom>
          <a:solidFill>
            <a:srgbClr val="D8D4D4"/>
          </a:solidFill>
          <a:ln/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2381" y="3861078"/>
            <a:ext cx="4304109" cy="1669852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972520" y="4469249"/>
            <a:ext cx="163592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2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6433304" y="4087892"/>
            <a:ext cx="330303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Performance Monitoring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6433304" y="4578310"/>
            <a:ext cx="717649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Use AWS CloudWatch to monitor performance metrics and identify areas for optimization.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6263164" y="5544026"/>
            <a:ext cx="7516773" cy="15240"/>
          </a:xfrm>
          <a:prstGeom prst="roundRect">
            <a:avLst>
              <a:gd name="adj" fmla="val 223256"/>
            </a:avLst>
          </a:prstGeom>
          <a:solidFill>
            <a:srgbClr val="D8D4D4"/>
          </a:solidFill>
          <a:ln/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294" y="5587603"/>
            <a:ext cx="6456164" cy="1669852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969425" y="6195774"/>
            <a:ext cx="169783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3</a:t>
            </a:r>
            <a:endParaRPr lang="en-US" sz="2200" dirty="0"/>
          </a:p>
        </p:txBody>
      </p:sp>
      <p:sp>
        <p:nvSpPr>
          <p:cNvPr id="15" name="Text 10"/>
          <p:cNvSpPr/>
          <p:nvPr/>
        </p:nvSpPr>
        <p:spPr>
          <a:xfrm>
            <a:off x="7509272" y="58144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Optimization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7509272" y="6304836"/>
            <a:ext cx="610052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Implement necessary optimizations to improve performance and efficiency.</a:t>
            </a:r>
            <a:endParaRPr lang="en-US" sz="1750" dirty="0"/>
          </a:p>
        </p:txBody>
      </p:sp>
      <p:sp>
        <p:nvSpPr>
          <p:cNvPr id="17" name="Rectangle 16"/>
          <p:cNvSpPr/>
          <p:nvPr/>
        </p:nvSpPr>
        <p:spPr>
          <a:xfrm>
            <a:off x="243840" y="7620000"/>
            <a:ext cx="14249400" cy="6096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96923"/>
            <a:ext cx="646759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Security and Scalability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259330"/>
            <a:ext cx="2173724" cy="1306949"/>
          </a:xfrm>
          <a:prstGeom prst="roundRect">
            <a:avLst>
              <a:gd name="adj" fmla="val 2603"/>
            </a:avLst>
          </a:prstGeom>
          <a:solidFill>
            <a:srgbClr val="F2EEEE"/>
          </a:solidFill>
          <a:ln/>
        </p:spPr>
      </p:sp>
      <p:sp>
        <p:nvSpPr>
          <p:cNvPr id="4" name="Text 2"/>
          <p:cNvSpPr/>
          <p:nvPr/>
        </p:nvSpPr>
        <p:spPr>
          <a:xfrm>
            <a:off x="1020604" y="2686050"/>
            <a:ext cx="98703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1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3194328" y="248614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Security Measures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3194328" y="2976563"/>
            <a:ext cx="940558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Implement strong security measures to protect user data and ensure platform integrity.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3080861" y="3551039"/>
            <a:ext cx="10642402" cy="15240"/>
          </a:xfrm>
          <a:prstGeom prst="roundRect">
            <a:avLst>
              <a:gd name="adj" fmla="val 223256"/>
            </a:avLst>
          </a:prstGeom>
          <a:solidFill>
            <a:srgbClr val="D8D4D4"/>
          </a:solidFill>
          <a:ln/>
        </p:spPr>
      </p:sp>
      <p:sp>
        <p:nvSpPr>
          <p:cNvPr id="8" name="Shape 6"/>
          <p:cNvSpPr/>
          <p:nvPr/>
        </p:nvSpPr>
        <p:spPr>
          <a:xfrm>
            <a:off x="793790" y="3679627"/>
            <a:ext cx="4347567" cy="1669852"/>
          </a:xfrm>
          <a:prstGeom prst="roundRect">
            <a:avLst>
              <a:gd name="adj" fmla="val 2038"/>
            </a:avLst>
          </a:prstGeom>
          <a:solidFill>
            <a:srgbClr val="F2EEEE"/>
          </a:solidFill>
          <a:ln/>
        </p:spPr>
      </p:sp>
      <p:sp>
        <p:nvSpPr>
          <p:cNvPr id="9" name="Text 7"/>
          <p:cNvSpPr/>
          <p:nvPr/>
        </p:nvSpPr>
        <p:spPr>
          <a:xfrm>
            <a:off x="1020604" y="4287798"/>
            <a:ext cx="163592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2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368171" y="390644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Scalability Solutions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5368171" y="4396859"/>
            <a:ext cx="824162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Implement auto-scaling and load balancing solutions on AWS EC2 to handle increased traffic.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5254704" y="5334238"/>
            <a:ext cx="8468558" cy="15240"/>
          </a:xfrm>
          <a:prstGeom prst="roundRect">
            <a:avLst>
              <a:gd name="adj" fmla="val 223256"/>
            </a:avLst>
          </a:prstGeom>
          <a:solidFill>
            <a:srgbClr val="D8D4D4"/>
          </a:solidFill>
          <a:ln/>
        </p:spPr>
      </p:sp>
      <p:sp>
        <p:nvSpPr>
          <p:cNvPr id="13" name="Shape 11"/>
          <p:cNvSpPr/>
          <p:nvPr/>
        </p:nvSpPr>
        <p:spPr>
          <a:xfrm>
            <a:off x="793790" y="5462826"/>
            <a:ext cx="6521410" cy="1669852"/>
          </a:xfrm>
          <a:prstGeom prst="roundRect">
            <a:avLst>
              <a:gd name="adj" fmla="val 2038"/>
            </a:avLst>
          </a:prstGeom>
          <a:solidFill>
            <a:srgbClr val="F2EEEE"/>
          </a:solidFill>
          <a:ln/>
        </p:spPr>
      </p:sp>
      <p:sp>
        <p:nvSpPr>
          <p:cNvPr id="14" name="Text 12"/>
          <p:cNvSpPr/>
          <p:nvPr/>
        </p:nvSpPr>
        <p:spPr>
          <a:xfrm>
            <a:off x="1020604" y="6070997"/>
            <a:ext cx="169783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3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7542014" y="5689640"/>
            <a:ext cx="364962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Cloud-Native Architecture</a:t>
            </a:r>
            <a:endParaRPr lang="en-US" sz="2200" dirty="0"/>
          </a:p>
        </p:txBody>
      </p:sp>
      <p:sp>
        <p:nvSpPr>
          <p:cNvPr id="16" name="Text 14"/>
          <p:cNvSpPr/>
          <p:nvPr/>
        </p:nvSpPr>
        <p:spPr>
          <a:xfrm>
            <a:off x="7542014" y="6180058"/>
            <a:ext cx="606778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Leverage cloud-native technologies and services for continuous integration and deployment (CI/CD).</a:t>
            </a:r>
            <a:endParaRPr lang="en-US" sz="1750" dirty="0"/>
          </a:p>
        </p:txBody>
      </p:sp>
      <p:sp>
        <p:nvSpPr>
          <p:cNvPr id="17" name="Rectangle 16"/>
          <p:cNvSpPr/>
          <p:nvPr/>
        </p:nvSpPr>
        <p:spPr>
          <a:xfrm>
            <a:off x="243840" y="7620000"/>
            <a:ext cx="14249400" cy="6096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452682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Key Takeaways: FreshBasket Project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210401"/>
            <a:ext cx="3664863" cy="2032754"/>
          </a:xfrm>
          <a:prstGeom prst="roundRect">
            <a:avLst>
              <a:gd name="adj" fmla="val 1674"/>
            </a:avLst>
          </a:prstGeom>
          <a:solidFill>
            <a:srgbClr val="F2EEEE"/>
          </a:solidFill>
          <a:ln/>
        </p:spPr>
      </p:sp>
      <p:sp>
        <p:nvSpPr>
          <p:cNvPr id="5" name="Text 2"/>
          <p:cNvSpPr/>
          <p:nvPr/>
        </p:nvSpPr>
        <p:spPr>
          <a:xfrm>
            <a:off x="6507004" y="3437215"/>
            <a:ext cx="296668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Scalable Architecture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07004" y="3927634"/>
            <a:ext cx="32112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AWS services enable the creation of a scalable e-commerce platform.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3210401"/>
            <a:ext cx="3664863" cy="2032754"/>
          </a:xfrm>
          <a:prstGeom prst="roundRect">
            <a:avLst>
              <a:gd name="adj" fmla="val 1674"/>
            </a:avLst>
          </a:prstGeom>
          <a:solidFill>
            <a:srgbClr val="F2EEEE"/>
          </a:solidFill>
          <a:ln/>
        </p:spPr>
      </p:sp>
      <p:sp>
        <p:nvSpPr>
          <p:cNvPr id="8" name="Text 5"/>
          <p:cNvSpPr/>
          <p:nvPr/>
        </p:nvSpPr>
        <p:spPr>
          <a:xfrm>
            <a:off x="10398681" y="3437215"/>
            <a:ext cx="288309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Efficient Deployment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398681" y="3927634"/>
            <a:ext cx="32112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Simplified deployment and management of the application on EC2.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469969"/>
            <a:ext cx="7556421" cy="1306949"/>
          </a:xfrm>
          <a:prstGeom prst="roundRect">
            <a:avLst>
              <a:gd name="adj" fmla="val 2603"/>
            </a:avLst>
          </a:prstGeom>
          <a:solidFill>
            <a:srgbClr val="F2EEEE"/>
          </a:solidFill>
          <a:ln/>
        </p:spPr>
      </p:sp>
      <p:sp>
        <p:nvSpPr>
          <p:cNvPr id="11" name="Text 8"/>
          <p:cNvSpPr/>
          <p:nvPr/>
        </p:nvSpPr>
        <p:spPr>
          <a:xfrm>
            <a:off x="6507004" y="569678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Data Management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07004" y="6187202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Amazon RDS ensures efficient and secure database operations.</a:t>
            </a:r>
            <a:endParaRPr lang="en-US" sz="1750" dirty="0"/>
          </a:p>
        </p:txBody>
      </p:sp>
      <p:sp>
        <p:nvSpPr>
          <p:cNvPr id="13" name="Rectangle 12"/>
          <p:cNvSpPr/>
          <p:nvPr/>
        </p:nvSpPr>
        <p:spPr>
          <a:xfrm>
            <a:off x="6004560" y="7620000"/>
            <a:ext cx="8488680" cy="6096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827264"/>
            <a:ext cx="960179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Next Steps: Expanding FreshBasket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989552"/>
            <a:ext cx="4120753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1</a:t>
            </a:r>
            <a:endParaRPr lang="en-US" sz="5850" dirty="0"/>
          </a:p>
        </p:txBody>
      </p:sp>
      <p:sp>
        <p:nvSpPr>
          <p:cNvPr id="5" name="Text 2"/>
          <p:cNvSpPr/>
          <p:nvPr/>
        </p:nvSpPr>
        <p:spPr>
          <a:xfrm>
            <a:off x="1436489" y="60213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User Authentication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6511766"/>
            <a:ext cx="41207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Integrate user authentication and authorization for secure access.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254704" y="4989552"/>
            <a:ext cx="4120872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2</a:t>
            </a:r>
            <a:endParaRPr lang="en-US" sz="5850" dirty="0"/>
          </a:p>
        </p:txBody>
      </p:sp>
      <p:sp>
        <p:nvSpPr>
          <p:cNvPr id="8" name="Text 5"/>
          <p:cNvSpPr/>
          <p:nvPr/>
        </p:nvSpPr>
        <p:spPr>
          <a:xfrm>
            <a:off x="5897523" y="60213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Payment Gateway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254704" y="6511766"/>
            <a:ext cx="412087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Integrate a secure payment gateway for processing orders.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9715738" y="4989552"/>
            <a:ext cx="4120753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3</a:t>
            </a:r>
            <a:endParaRPr lang="en-US" sz="5850" dirty="0"/>
          </a:p>
        </p:txBody>
      </p:sp>
      <p:sp>
        <p:nvSpPr>
          <p:cNvPr id="11" name="Text 8"/>
          <p:cNvSpPr/>
          <p:nvPr/>
        </p:nvSpPr>
        <p:spPr>
          <a:xfrm>
            <a:off x="10358438" y="60213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Mobile App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715738" y="6511766"/>
            <a:ext cx="41207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Develop a mobile application for a seamless shopping experience.</a:t>
            </a:r>
            <a:endParaRPr lang="en-US" sz="1750" dirty="0"/>
          </a:p>
        </p:txBody>
      </p:sp>
      <p:sp>
        <p:nvSpPr>
          <p:cNvPr id="13" name="Rectangle 12"/>
          <p:cNvSpPr/>
          <p:nvPr/>
        </p:nvSpPr>
        <p:spPr>
          <a:xfrm>
            <a:off x="243840" y="7620000"/>
            <a:ext cx="14249400" cy="6096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829753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5550"/>
              </a:lnSpc>
            </a:pPr>
            <a:r>
              <a:rPr lang="en-US" sz="4450" dirty="0" err="1"/>
              <a:t>FreshBasket</a:t>
            </a:r>
            <a:r>
              <a:rPr lang="en-US" sz="4450" dirty="0"/>
              <a:t>: Scalable E-commerce Platform Deployment with Flask on AWS EC2 and RDS</a:t>
            </a:r>
          </a:p>
        </p:txBody>
      </p:sp>
      <p:sp>
        <p:nvSpPr>
          <p:cNvPr id="4" name="Text 1"/>
          <p:cNvSpPr/>
          <p:nvPr/>
        </p:nvSpPr>
        <p:spPr>
          <a:xfrm>
            <a:off x="793790" y="4296251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+mj-lt"/>
                <a:ea typeface="Inter Medium" pitchFamily="34" charset="-122"/>
                <a:cs typeface="Inter Medium" pitchFamily="34" charset="-120"/>
              </a:rPr>
              <a:t>Welcome! We’ll explore the architecture and deployment of FreshBasket, a cloud-native e-commerce platform built with Flask, AWS EC2, and Amazon RDS. This project demonstrates how to leverage AWS services to create a robust and scalable platform.</a:t>
            </a:r>
            <a:endParaRPr lang="en-US" sz="2200" dirty="0"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264920" y="1180121"/>
            <a:ext cx="9387840" cy="38500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3500" b="1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References:</a:t>
            </a:r>
          </a:p>
          <a:p>
            <a:pPr>
              <a:lnSpc>
                <a:spcPct val="107000"/>
              </a:lnSpc>
              <a:spcBef>
                <a:spcPts val="1400"/>
              </a:spcBef>
              <a:spcAft>
                <a:spcPts val="400"/>
              </a:spcAft>
            </a:pPr>
            <a:r>
              <a:rPr lang="en-US" sz="2000" b="1" dirty="0">
                <a:solidFill>
                  <a:srgbClr val="000000"/>
                </a:solidFill>
                <a:latin typeface="Calibri Light" panose="020F0302020204030204" pitchFamily="34" charset="0"/>
                <a:ea typeface="Times New Roman" panose="02020603050405020304" pitchFamily="18" charset="0"/>
                <a:cs typeface="Calibri Light" panose="020F0302020204030204" pitchFamily="34" charset="0"/>
              </a:rPr>
              <a:t>1. AWS Account Setup:</a:t>
            </a:r>
            <a:r>
              <a:rPr lang="en-US" sz="2000" b="1" dirty="0">
                <a:solidFill>
                  <a:srgbClr val="1F4D78"/>
                </a:solidFill>
                <a:latin typeface="Calibri Light" panose="020F0302020204030204" pitchFamily="34" charset="0"/>
                <a:ea typeface="Times New Roman" panose="02020603050405020304" pitchFamily="18" charset="0"/>
                <a:cs typeface="Calibri Light" panose="020F0302020204030204" pitchFamily="34" charset="0"/>
              </a:rPr>
              <a:t> </a:t>
            </a:r>
            <a:r>
              <a:rPr lang="en-US" sz="2000" b="1" u="sng" dirty="0">
                <a:solidFill>
                  <a:srgbClr val="1F4E79"/>
                </a:solidFill>
                <a:latin typeface="Calibri Light" panose="020F0302020204030204" pitchFamily="34" charset="0"/>
                <a:ea typeface="Times New Roman" panose="02020603050405020304" pitchFamily="18" charset="0"/>
                <a:cs typeface="Calibri Light" panose="020F0302020204030204" pitchFamily="34" charset="0"/>
                <a:hlinkClick r:id="rId2"/>
              </a:rPr>
              <a:t>https://youtu.be/CjKhQoYeR4Q?si=ui8Bvk_M4FfVM-Dh</a:t>
            </a:r>
            <a:endParaRPr lang="en-US" sz="2000" b="1" dirty="0">
              <a:solidFill>
                <a:srgbClr val="1F4D78"/>
              </a:solidFill>
              <a:latin typeface="Calibri Light" panose="020F03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Bef>
                <a:spcPts val="1400"/>
              </a:spcBef>
              <a:spcAft>
                <a:spcPts val="400"/>
              </a:spcAft>
            </a:pPr>
            <a:r>
              <a:rPr lang="en-US" sz="2000" b="1" dirty="0">
                <a:solidFill>
                  <a:srgbClr val="000000"/>
                </a:solidFill>
                <a:latin typeface="Calibri Light" panose="020F0302020204030204" pitchFamily="34" charset="0"/>
                <a:ea typeface="Times New Roman" panose="02020603050405020304" pitchFamily="18" charset="0"/>
                <a:cs typeface="Calibri Light" panose="020F0302020204030204" pitchFamily="34" charset="0"/>
              </a:rPr>
              <a:t>2. Understanding of IAM: </a:t>
            </a:r>
            <a:r>
              <a:rPr lang="en-US" sz="2000" b="1" u="sng" dirty="0">
                <a:solidFill>
                  <a:srgbClr val="1F4E79"/>
                </a:solidFill>
                <a:latin typeface="Calibri Light" panose="020F0302020204030204" pitchFamily="34" charset="0"/>
                <a:ea typeface="Times New Roman" panose="02020603050405020304" pitchFamily="18" charset="0"/>
                <a:cs typeface="Calibri Light" panose="020F0302020204030204" pitchFamily="34" charset="0"/>
                <a:hlinkClick r:id="rId3"/>
              </a:rPr>
              <a:t>https://youtu.be/gsgdAyGhV0o?si=3qg-bULgkD4LXNvR</a:t>
            </a:r>
            <a:endParaRPr lang="en-US" sz="2000" b="1" dirty="0">
              <a:solidFill>
                <a:srgbClr val="1F4D78"/>
              </a:solidFill>
              <a:latin typeface="Calibri Light" panose="020F03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Bef>
                <a:spcPts val="1400"/>
              </a:spcBef>
              <a:spcAft>
                <a:spcPts val="400"/>
              </a:spcAft>
            </a:pPr>
            <a:r>
              <a:rPr lang="en-US" sz="2000" b="1" dirty="0">
                <a:solidFill>
                  <a:srgbClr val="000000"/>
                </a:solidFill>
                <a:latin typeface="Calibri Light" panose="020F0302020204030204" pitchFamily="34" charset="0"/>
                <a:ea typeface="Times New Roman" panose="02020603050405020304" pitchFamily="18" charset="0"/>
                <a:cs typeface="Calibri Light" panose="020F0302020204030204" pitchFamily="34" charset="0"/>
              </a:rPr>
              <a:t>3. Knowledge of Amazon EC2</a:t>
            </a:r>
            <a:r>
              <a:rPr lang="en-US" sz="2000" b="1" dirty="0">
                <a:solidFill>
                  <a:srgbClr val="1F4D78"/>
                </a:solidFill>
                <a:latin typeface="Calibri Light" panose="020F0302020204030204" pitchFamily="34" charset="0"/>
                <a:ea typeface="Times New Roman" panose="02020603050405020304" pitchFamily="18" charset="0"/>
                <a:cs typeface="Calibri Light" panose="020F0302020204030204" pitchFamily="34" charset="0"/>
              </a:rPr>
              <a:t>:</a:t>
            </a:r>
            <a:r>
              <a:rPr lang="en-US" sz="2000" b="1" u="sng" dirty="0">
                <a:solidFill>
                  <a:srgbClr val="1F4E79"/>
                </a:solidFill>
                <a:latin typeface="Calibri Light" panose="020F0302020204030204" pitchFamily="34" charset="0"/>
                <a:ea typeface="Times New Roman" panose="02020603050405020304" pitchFamily="18" charset="0"/>
                <a:cs typeface="Calibri Light" panose="020F0302020204030204" pitchFamily="34" charset="0"/>
                <a:hlinkClick r:id="rId4"/>
              </a:rPr>
              <a:t> https://youtu.be/8TlukLu11Yo?si=MUj0nEAOESRhHUIz</a:t>
            </a:r>
            <a:endParaRPr lang="en-US" sz="2000" b="1" dirty="0">
              <a:solidFill>
                <a:srgbClr val="1F4D78"/>
              </a:solidFill>
              <a:latin typeface="Calibri Light" panose="020F03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Bef>
                <a:spcPts val="1400"/>
              </a:spcBef>
              <a:spcAft>
                <a:spcPts val="400"/>
              </a:spcAft>
            </a:pPr>
            <a:r>
              <a:rPr lang="en-US" sz="2000" b="1" dirty="0">
                <a:solidFill>
                  <a:srgbClr val="000000"/>
                </a:solidFill>
                <a:latin typeface="Calibri Light" panose="020F0302020204030204" pitchFamily="34" charset="0"/>
                <a:ea typeface="Times New Roman" panose="02020603050405020304" pitchFamily="18" charset="0"/>
                <a:cs typeface="Calibri Light" panose="020F0302020204030204" pitchFamily="34" charset="0"/>
              </a:rPr>
              <a:t>4. </a:t>
            </a:r>
            <a:r>
              <a:rPr lang="en-US" sz="2000" b="1" dirty="0" err="1">
                <a:solidFill>
                  <a:srgbClr val="000000"/>
                </a:solidFill>
                <a:latin typeface="Calibri Light" panose="020F0302020204030204" pitchFamily="34" charset="0"/>
                <a:ea typeface="Times New Roman" panose="02020603050405020304" pitchFamily="18" charset="0"/>
                <a:cs typeface="Calibri Light" panose="020F0302020204030204" pitchFamily="34" charset="0"/>
              </a:rPr>
              <a:t>Mobaxterm</a:t>
            </a:r>
            <a:r>
              <a:rPr lang="en-US" sz="2000" b="1" dirty="0">
                <a:solidFill>
                  <a:srgbClr val="000000"/>
                </a:solidFill>
                <a:latin typeface="Calibri Light" panose="020F0302020204030204" pitchFamily="34" charset="0"/>
                <a:ea typeface="Times New Roman" panose="02020603050405020304" pitchFamily="18" charset="0"/>
                <a:cs typeface="Calibri Light" panose="020F0302020204030204" pitchFamily="34" charset="0"/>
              </a:rPr>
              <a:t>:  </a:t>
            </a:r>
            <a:r>
              <a:rPr lang="en-US" sz="2000" b="1" u="sng" dirty="0">
                <a:solidFill>
                  <a:srgbClr val="1F4E79"/>
                </a:solidFill>
                <a:latin typeface="Calibri Light" panose="020F0302020204030204" pitchFamily="34" charset="0"/>
                <a:ea typeface="Times New Roman" panose="02020603050405020304" pitchFamily="18" charset="0"/>
                <a:cs typeface="Calibri Light" panose="020F0302020204030204" pitchFamily="34" charset="0"/>
                <a:hlinkClick r:id="rId5"/>
              </a:rPr>
              <a:t>https://</a:t>
            </a:r>
            <a:r>
              <a:rPr lang="en-US" sz="2000" b="1" u="sng" dirty="0" smtClean="0">
                <a:solidFill>
                  <a:srgbClr val="1F4E79"/>
                </a:solidFill>
                <a:latin typeface="Calibri Light" panose="020F0302020204030204" pitchFamily="34" charset="0"/>
                <a:ea typeface="Times New Roman" panose="02020603050405020304" pitchFamily="18" charset="0"/>
                <a:cs typeface="Calibri Light" panose="020F0302020204030204" pitchFamily="34" charset="0"/>
                <a:hlinkClick r:id="rId5"/>
              </a:rPr>
              <a:t>youtu.be/dvoU2SKG6oA?si=Hs8Pu4Crry5-BRrD</a:t>
            </a:r>
            <a:endParaRPr lang="en-US" sz="2000" b="1" dirty="0">
              <a:solidFill>
                <a:srgbClr val="1F4D78"/>
              </a:solidFill>
              <a:latin typeface="Calibri Light" panose="020F03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Bef>
                <a:spcPts val="1400"/>
              </a:spcBef>
              <a:spcAft>
                <a:spcPts val="400"/>
              </a:spcAft>
            </a:pPr>
            <a:r>
              <a:rPr lang="en-US" sz="2000" b="1" dirty="0" smtClean="0">
                <a:solidFill>
                  <a:srgbClr val="000000"/>
                </a:solidFill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US" sz="2000" b="1" dirty="0">
                <a:solidFill>
                  <a:srgbClr val="000000"/>
                </a:solidFill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RDS:</a:t>
            </a:r>
            <a:r>
              <a:rPr lang="en-US" sz="2000" dirty="0">
                <a:solidFill>
                  <a:srgbClr val="000000"/>
                </a:solidFill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2000" b="1" u="sng" dirty="0">
                <a:solidFill>
                  <a:srgbClr val="1F4E79"/>
                </a:solidFill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https://</a:t>
            </a:r>
            <a:r>
              <a:rPr lang="en-US" sz="2000" b="1" u="sng" dirty="0" smtClean="0">
                <a:solidFill>
                  <a:srgbClr val="1F4E79"/>
                </a:solidFill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www.youtube.com/live/MPau9c7PT74?si=A8OK-zFGbSKkAFWN</a:t>
            </a:r>
            <a:r>
              <a:rPr lang="en-US" sz="2000" b="1" u="sng" dirty="0">
                <a:solidFill>
                  <a:srgbClr val="1F4E79"/>
                </a:solidFill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000" b="1" u="sng" dirty="0">
                <a:solidFill>
                  <a:srgbClr val="1F4E79"/>
                </a:solidFill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b="1" dirty="0"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6. MySQL Workbench:</a:t>
            </a:r>
            <a:r>
              <a:rPr lang="en-US" sz="2000" dirty="0"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2000" b="1" u="sng" dirty="0">
                <a:solidFill>
                  <a:srgbClr val="1F4E79"/>
                </a:solidFill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https://youtu.be/wALCw0F8e9M?si=ovMF9qMx5rLxaznB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1828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39960"/>
            <a:ext cx="1208960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Project Overview: FreshBasket E-Commerce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Problem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396859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+mj-lt"/>
                <a:ea typeface="Inter Medium" pitchFamily="34" charset="-122"/>
                <a:cs typeface="Inter Medium" pitchFamily="34" charset="-120"/>
              </a:rPr>
              <a:t>Build a scalable e-commerce platform for selling fruits and vegetables.</a:t>
            </a:r>
            <a:endParaRPr lang="en-US" sz="2200" dirty="0">
              <a:latin typeface="+mj-lt"/>
            </a:endParaRPr>
          </a:p>
        </p:txBody>
      </p:sp>
      <p:sp>
        <p:nvSpPr>
          <p:cNvPr id="5" name="Text 3"/>
          <p:cNvSpPr/>
          <p:nvPr/>
        </p:nvSpPr>
        <p:spPr>
          <a:xfrm>
            <a:off x="7599521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Solution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99521" y="4396859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+mj-lt"/>
                <a:ea typeface="Inter Medium" pitchFamily="34" charset="-122"/>
                <a:cs typeface="Inter Medium" pitchFamily="34" charset="-120"/>
              </a:rPr>
              <a:t>FreshBasket uses Flask for backend development, AWS EC2 for hosting, and Amazon RDS for database management.</a:t>
            </a:r>
            <a:endParaRPr lang="en-US" sz="2200" dirty="0">
              <a:latin typeface="+mj-lt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43840" y="7620000"/>
            <a:ext cx="14249400" cy="6096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29254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AWS Infrastructure: Foundation for Scalability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30541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5" name="Text 2"/>
          <p:cNvSpPr/>
          <p:nvPr/>
        </p:nvSpPr>
        <p:spPr>
          <a:xfrm>
            <a:off x="6476048" y="3390424"/>
            <a:ext cx="118467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7017306" y="33054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AWS Account Setup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017306" y="3795832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Create an AWS account and log in to the management console.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10171867" y="330541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9" name="Text 6"/>
          <p:cNvSpPr/>
          <p:nvPr/>
        </p:nvSpPr>
        <p:spPr>
          <a:xfrm>
            <a:off x="10328791" y="3390424"/>
            <a:ext cx="196334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0908983" y="3305413"/>
            <a:ext cx="292774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RDS Database Creation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682169" y="3992285"/>
            <a:ext cx="292774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Set up a relational database instance using Amazon RDS, choosing MySQL for this project.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6280190" y="6083737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13" name="Text 10"/>
          <p:cNvSpPr/>
          <p:nvPr/>
        </p:nvSpPr>
        <p:spPr>
          <a:xfrm>
            <a:off x="6433423" y="6168747"/>
            <a:ext cx="203835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7017306" y="608373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EC2 Instance Setup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017306" y="6574155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Launch an EC2 instance to host the Flask application.</a:t>
            </a:r>
            <a:endParaRPr lang="en-US" sz="1750" dirty="0"/>
          </a:p>
        </p:txBody>
      </p:sp>
      <p:sp>
        <p:nvSpPr>
          <p:cNvPr id="16" name="Rectangle 15"/>
          <p:cNvSpPr/>
          <p:nvPr/>
        </p:nvSpPr>
        <p:spPr>
          <a:xfrm>
            <a:off x="7421880" y="7620000"/>
            <a:ext cx="7071360" cy="6096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225041" y="6156960"/>
            <a:ext cx="2997018" cy="54864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ts val="2750"/>
              </a:lnSpc>
            </a:pPr>
            <a:r>
              <a:rPr lang="en-US" dirty="0" smtClean="0">
                <a:solidFill>
                  <a:srgbClr val="464646"/>
                </a:solidFill>
                <a:latin typeface="+mj-lt"/>
                <a:ea typeface="DM Sans Semi Bold" pitchFamily="34" charset="-122"/>
                <a:cs typeface="DM Sans Semi Bold" pitchFamily="34" charset="-120"/>
              </a:rPr>
              <a:t>Fig 1: AWS </a:t>
            </a:r>
            <a:r>
              <a:rPr lang="en-US" dirty="0">
                <a:solidFill>
                  <a:srgbClr val="464646"/>
                </a:solidFill>
                <a:latin typeface="+mj-lt"/>
                <a:ea typeface="DM Sans Semi Bold" pitchFamily="34" charset="-122"/>
                <a:cs typeface="DM Sans Semi Bold" pitchFamily="34" charset="-120"/>
              </a:rPr>
              <a:t>Account </a:t>
            </a:r>
            <a:r>
              <a:rPr lang="en-US" dirty="0" smtClean="0">
                <a:solidFill>
                  <a:srgbClr val="464646"/>
                </a:solidFill>
                <a:latin typeface="+mj-lt"/>
                <a:ea typeface="DM Sans Semi Bold" pitchFamily="34" charset="-122"/>
                <a:cs typeface="DM Sans Semi Bold" pitchFamily="34" charset="-120"/>
              </a:rPr>
              <a:t>Setup</a:t>
            </a:r>
            <a:endParaRPr lang="en-US" dirty="0">
              <a:latin typeface="+mj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964" y="2426546"/>
            <a:ext cx="6008316" cy="373041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2280" y="2426547"/>
            <a:ext cx="6990350" cy="373041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8947146" y="6156960"/>
            <a:ext cx="2855205" cy="7816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2750"/>
              </a:lnSpc>
            </a:pPr>
            <a:r>
              <a:rPr lang="en-US" dirty="0" smtClean="0">
                <a:solidFill>
                  <a:srgbClr val="464646"/>
                </a:solidFill>
                <a:latin typeface="+mj-lt"/>
                <a:ea typeface="DM Sans Semi Bold" pitchFamily="34" charset="-122"/>
                <a:cs typeface="DM Sans Semi Bold" pitchFamily="34" charset="-120"/>
              </a:rPr>
              <a:t>Fig 2: RDS </a:t>
            </a:r>
            <a:r>
              <a:rPr lang="en-US" dirty="0">
                <a:solidFill>
                  <a:srgbClr val="464646"/>
                </a:solidFill>
                <a:latin typeface="+mj-lt"/>
                <a:ea typeface="DM Sans Semi Bold" pitchFamily="34" charset="-122"/>
                <a:cs typeface="DM Sans Semi Bold" pitchFamily="34" charset="-120"/>
              </a:rPr>
              <a:t>Database </a:t>
            </a:r>
            <a:r>
              <a:rPr lang="en-US" dirty="0" smtClean="0">
                <a:solidFill>
                  <a:srgbClr val="464646"/>
                </a:solidFill>
                <a:latin typeface="+mj-lt"/>
                <a:ea typeface="DM Sans Semi Bold" pitchFamily="34" charset="-122"/>
                <a:cs typeface="DM Sans Semi Bold" pitchFamily="34" charset="-120"/>
              </a:rPr>
              <a:t>Creation</a:t>
            </a:r>
            <a:endParaRPr lang="en-US" dirty="0">
              <a:latin typeface="+mj-lt"/>
            </a:endParaRPr>
          </a:p>
          <a:p>
            <a:pPr>
              <a:lnSpc>
                <a:spcPts val="2750"/>
              </a:lnSpc>
            </a:pPr>
            <a:endParaRPr lang="en-US" dirty="0">
              <a:latin typeface="+mj-lt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803964" y="1381324"/>
            <a:ext cx="8705796" cy="8104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5550"/>
              </a:lnSpc>
            </a:pPr>
            <a:r>
              <a:rPr lang="en-US" sz="3500" b="1" dirty="0">
                <a:solidFill>
                  <a:srgbClr val="030303"/>
                </a:solidFill>
                <a:latin typeface="+mj-lt"/>
                <a:ea typeface="DM Sans Semi Bold" pitchFamily="34" charset="-122"/>
                <a:cs typeface="DM Sans Semi Bold" pitchFamily="34" charset="-120"/>
              </a:rPr>
              <a:t>AWS Infrastructure: Foundation for </a:t>
            </a:r>
            <a:r>
              <a:rPr lang="en-US" sz="3500" b="1" dirty="0" smtClean="0">
                <a:solidFill>
                  <a:srgbClr val="030303"/>
                </a:solidFill>
                <a:latin typeface="+mj-lt"/>
                <a:ea typeface="DM Sans Semi Bold" pitchFamily="34" charset="-122"/>
                <a:cs typeface="DM Sans Semi Bold" pitchFamily="34" charset="-120"/>
              </a:rPr>
              <a:t>Scalability:</a:t>
            </a:r>
            <a:endParaRPr lang="en-US" sz="35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06455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585" y="1090190"/>
            <a:ext cx="12927229" cy="604921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575985" y="7139409"/>
            <a:ext cx="2940228" cy="4514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2750"/>
              </a:lnSpc>
            </a:pPr>
            <a:r>
              <a:rPr lang="en-US" dirty="0" smtClean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Fig 3: EC2 </a:t>
            </a:r>
            <a:r>
              <a:rPr lang="en-US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Instance </a:t>
            </a:r>
            <a:r>
              <a:rPr lang="en-US" dirty="0" smtClean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Setup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7407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04942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Database Setup and Configuration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3807143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46009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Database Creation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93790" y="5091351"/>
            <a:ext cx="36080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Create the FreshBasket database and its necessary tables using MySQL Workbench.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2021" y="3807143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742021" y="46009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Database Access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4742021" y="5091351"/>
            <a:ext cx="360818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Configure database access for the Flask application, ensuring secure connections.</a:t>
            </a:r>
            <a:endParaRPr lang="en-US" sz="17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320" y="990601"/>
            <a:ext cx="11978640" cy="61722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356860" y="7162801"/>
            <a:ext cx="3337560" cy="42672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ts val="2750"/>
              </a:lnSpc>
            </a:pPr>
            <a:r>
              <a:rPr lang="en-US" dirty="0" smtClean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Fig 4: MySQL Workbench:</a:t>
            </a:r>
            <a:endParaRPr lang="en-US" dirty="0"/>
          </a:p>
        </p:txBody>
      </p:sp>
      <p:sp>
        <p:nvSpPr>
          <p:cNvPr id="4" name="Text 0"/>
          <p:cNvSpPr/>
          <p:nvPr/>
        </p:nvSpPr>
        <p:spPr>
          <a:xfrm>
            <a:off x="1036320" y="136684"/>
            <a:ext cx="11154370" cy="8539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3500" b="1" dirty="0">
                <a:solidFill>
                  <a:srgbClr val="030303"/>
                </a:solidFill>
                <a:latin typeface="+mj-lt"/>
                <a:ea typeface="DM Sans Semi Bold" pitchFamily="34" charset="-122"/>
                <a:cs typeface="DM Sans Semi Bold" pitchFamily="34" charset="-120"/>
              </a:rPr>
              <a:t>Database Setup and </a:t>
            </a:r>
            <a:r>
              <a:rPr lang="en-US" sz="3500" b="1" dirty="0" smtClean="0">
                <a:solidFill>
                  <a:srgbClr val="030303"/>
                </a:solidFill>
                <a:latin typeface="+mj-lt"/>
                <a:ea typeface="DM Sans Semi Bold" pitchFamily="34" charset="-122"/>
                <a:cs typeface="DM Sans Semi Bold" pitchFamily="34" charset="-120"/>
              </a:rPr>
              <a:t>Configuration:</a:t>
            </a:r>
            <a:endParaRPr lang="en-US" sz="35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88162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4920" y="1524000"/>
            <a:ext cx="6172200" cy="467868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307081" y="6370320"/>
            <a:ext cx="2910840" cy="42672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ts val="2750"/>
              </a:lnSpc>
            </a:pPr>
            <a:r>
              <a:rPr lang="en-US" dirty="0" smtClean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Fig 5: Cart Items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4760" y="1523999"/>
            <a:ext cx="6207396" cy="467868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656319" y="6370320"/>
            <a:ext cx="5155837" cy="42672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ts val="2750"/>
              </a:lnSpc>
            </a:pPr>
            <a:r>
              <a:rPr lang="en-US" dirty="0" smtClean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Fig 6: Table creation for users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0521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826</TotalTime>
  <Words>581</Words>
  <Application>Microsoft Office PowerPoint</Application>
  <PresentationFormat>Custom</PresentationFormat>
  <Paragraphs>108</Paragraphs>
  <Slides>20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Arial</vt:lpstr>
      <vt:lpstr>Inter Medium</vt:lpstr>
      <vt:lpstr>Calibri</vt:lpstr>
      <vt:lpstr>DM Sans Semi Bold</vt:lpstr>
      <vt:lpstr>Times New Roman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Microsoft account</cp:lastModifiedBy>
  <cp:revision>36</cp:revision>
  <dcterms:created xsi:type="dcterms:W3CDTF">2024-11-26T03:03:52Z</dcterms:created>
  <dcterms:modified xsi:type="dcterms:W3CDTF">2024-12-03T14:09:41Z</dcterms:modified>
</cp:coreProperties>
</file>